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3B1649-37DC-CBD2-0A5D-4310EBA8B4CB}" v="24" dt="2025-02-21T19:13:40.022"/>
    <p1510:client id="{8E04DD4D-51B6-76E1-D490-AF4EE66197D4}" v="3" dt="2025-02-22T09:39:44.424"/>
    <p1510:client id="{91BA6D80-8734-6E9C-0B8B-ADCE6AB78061}" v="665" dt="2025-02-21T19:08:43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5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5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8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1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7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1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0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Lucchetto verde in un sistema elettronico 3D">
            <a:extLst>
              <a:ext uri="{FF2B5EF4-FFF2-40B4-BE49-F238E27FC236}">
                <a16:creationId xmlns:a16="http://schemas.microsoft.com/office/drawing/2014/main" id="{9CC45F8A-E4B9-EFE8-80EA-E534519919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74" b="625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27767" y="800278"/>
            <a:ext cx="11156765" cy="23337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de-DE" dirty="0" err="1">
                <a:solidFill>
                  <a:srgbClr val="FFFFFF"/>
                </a:solidFill>
                <a:ea typeface="+mj-lt"/>
                <a:cs typeface="+mj-lt"/>
              </a:rPr>
              <a:t>Cyberbullismo</a:t>
            </a:r>
            <a:r>
              <a:rPr lang="de-DE" dirty="0">
                <a:solidFill>
                  <a:srgbClr val="FFFFFF"/>
                </a:solidFill>
                <a:ea typeface="+mj-lt"/>
                <a:cs typeface="+mj-lt"/>
              </a:rPr>
              <a:t> e </a:t>
            </a:r>
            <a:r>
              <a:rPr lang="de-DE" dirty="0" err="1">
                <a:solidFill>
                  <a:srgbClr val="FFFFFF"/>
                </a:solidFill>
                <a:ea typeface="+mj-lt"/>
                <a:cs typeface="+mj-lt"/>
              </a:rPr>
              <a:t>Molestie</a:t>
            </a:r>
            <a:r>
              <a:rPr lang="de-DE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de-DE" dirty="0" err="1">
                <a:solidFill>
                  <a:srgbClr val="FFFFFF"/>
                </a:solidFill>
                <a:ea typeface="+mj-lt"/>
                <a:cs typeface="+mj-lt"/>
              </a:rPr>
              <a:t>Digitali</a:t>
            </a:r>
            <a:endParaRPr lang="it-IT" dirty="0" err="1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46E700-67FE-0A5A-A075-FD168D10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505" y="5379"/>
            <a:ext cx="7686576" cy="68560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</a:pPr>
            <a:endParaRPr lang="it-IT" sz="1400" b="1">
              <a:ea typeface="+mn-lt"/>
              <a:cs typeface="+mn-lt"/>
            </a:endParaRPr>
          </a:p>
          <a:p>
            <a:pPr algn="ctr">
              <a:lnSpc>
                <a:spcPct val="100000"/>
              </a:lnSpc>
            </a:pPr>
            <a:r>
              <a:rPr lang="it-IT" sz="2800" b="1" dirty="0">
                <a:solidFill>
                  <a:srgbClr val="FF0000"/>
                </a:solidFill>
                <a:ea typeface="+mn-lt"/>
                <a:cs typeface="+mn-lt"/>
              </a:rPr>
              <a:t>Definizione tecnica e forme di cyberbullismo</a:t>
            </a:r>
            <a:endParaRPr lang="it-IT" sz="2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it-IT" dirty="0">
                <a:ea typeface="+mn-lt"/>
                <a:cs typeface="+mn-lt"/>
              </a:rPr>
              <a:t>Il cyberbullismo è una forma di prepotenza virtuale </a:t>
            </a:r>
            <a:r>
              <a:rPr lang="it-IT" err="1">
                <a:ea typeface="+mn-lt"/>
                <a:cs typeface="+mn-lt"/>
              </a:rPr>
              <a:t>effetuata</a:t>
            </a:r>
            <a:r>
              <a:rPr lang="it-IT" dirty="0">
                <a:ea typeface="+mn-lt"/>
                <a:cs typeface="+mn-lt"/>
              </a:rPr>
              <a:t> attraverso l'uso di internet e delle tecnologie digitali. Si manifesta attraverso comportamenti aggressivi e ripetuti nel tempo, con l'obiettivo di danneggiare o umiliare una persona presa di mira. </a:t>
            </a:r>
          </a:p>
          <a:p>
            <a:pPr algn="ctr">
              <a:lnSpc>
                <a:spcPct val="100000"/>
              </a:lnSpc>
            </a:pPr>
            <a:r>
              <a:rPr lang="it-IT" b="1" u="sng" dirty="0">
                <a:solidFill>
                  <a:srgbClr val="FF0000"/>
                </a:solidFill>
                <a:ea typeface="+mn-lt"/>
                <a:cs typeface="+mn-lt"/>
              </a:rPr>
              <a:t>Le principali forme di cyberbullismo includono:</a:t>
            </a:r>
            <a:endParaRPr lang="it-IT" b="1" u="sng">
              <a:solidFill>
                <a:srgbClr val="FF0000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it-IT" b="1" dirty="0">
                <a:ea typeface="+mn-lt"/>
                <a:cs typeface="+mn-lt"/>
              </a:rPr>
              <a:t>Diffusione di false informazioni</a:t>
            </a:r>
            <a:r>
              <a:rPr lang="it-IT" dirty="0">
                <a:ea typeface="+mn-lt"/>
                <a:cs typeface="+mn-lt"/>
              </a:rPr>
              <a:t>: spargere notizie non veritiere per danneggiare la reputazione di una persona.</a:t>
            </a:r>
            <a:endParaRPr lang="it-IT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it-IT" b="1" dirty="0">
                <a:ea typeface="+mn-lt"/>
                <a:cs typeface="+mn-lt"/>
              </a:rPr>
              <a:t>Molestie</a:t>
            </a:r>
            <a:r>
              <a:rPr lang="it-IT" dirty="0">
                <a:ea typeface="+mn-lt"/>
                <a:cs typeface="+mn-lt"/>
              </a:rPr>
              <a:t>: inviare messaggi offensivi o minacciosi in modo ripetuto.</a:t>
            </a:r>
            <a:endParaRPr lang="it-IT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it-IT" b="1" dirty="0">
                <a:ea typeface="+mn-lt"/>
                <a:cs typeface="+mn-lt"/>
              </a:rPr>
              <a:t>Sostituzione di persona </a:t>
            </a:r>
            <a:r>
              <a:rPr lang="it-IT" dirty="0">
                <a:ea typeface="+mn-lt"/>
                <a:cs typeface="+mn-lt"/>
              </a:rPr>
              <a:t>: accedere senza autorizzazione agli account di qualcuno per pubblicare contenuti inappropriati a suo nome.</a:t>
            </a:r>
            <a:endParaRPr lang="it-IT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it-IT" b="1" dirty="0">
                <a:ea typeface="+mn-lt"/>
                <a:cs typeface="+mn-lt"/>
              </a:rPr>
              <a:t>Esclusione </a:t>
            </a:r>
            <a:r>
              <a:rPr lang="it-IT" dirty="0">
                <a:ea typeface="+mn-lt"/>
                <a:cs typeface="+mn-lt"/>
              </a:rPr>
              <a:t>: escludere deliberatamente una persona da gruppi online o attività comuni come lavori da fare un gruppo a scuola.</a:t>
            </a:r>
            <a:endParaRPr lang="it-IT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it-IT" b="1" dirty="0">
                <a:ea typeface="+mn-lt"/>
                <a:cs typeface="+mn-lt"/>
              </a:rPr>
              <a:t>Cyberstalking</a:t>
            </a:r>
            <a:r>
              <a:rPr lang="it-IT" dirty="0">
                <a:ea typeface="+mn-lt"/>
                <a:cs typeface="+mn-lt"/>
              </a:rPr>
              <a:t>: monitorare e perseguitare una persona attraverso mezzi digitali.</a:t>
            </a:r>
            <a:endParaRPr lang="it-IT" sz="2200" dirty="0"/>
          </a:p>
          <a:p>
            <a:pPr>
              <a:lnSpc>
                <a:spcPct val="100000"/>
              </a:lnSpc>
            </a:pPr>
            <a:endParaRPr lang="it-IT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695334-1C63-71B0-DABC-EFEFD76F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342201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8" name="Immagine 7" descr="Sos cyberbullismo, un bambino ogni cinque ne è vittima - La Stampa">
            <a:extLst>
              <a:ext uri="{FF2B5EF4-FFF2-40B4-BE49-F238E27FC236}">
                <a16:creationId xmlns:a16="http://schemas.microsoft.com/office/drawing/2014/main" id="{BAA54213-46E5-13C5-65E2-8F4771B3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9" y="2292724"/>
            <a:ext cx="4045323" cy="27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7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Segnaposto contenuto 3" descr="IL CYBERBULLISMO, LA VIOLENZA DELL'ERA DIGITALE - psicologinews.it">
            <a:extLst>
              <a:ext uri="{FF2B5EF4-FFF2-40B4-BE49-F238E27FC236}">
                <a16:creationId xmlns:a16="http://schemas.microsoft.com/office/drawing/2014/main" id="{D42F2DEF-909B-4491-E305-5DF770947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585" r="15159" b="-2"/>
          <a:stretch/>
        </p:blipFill>
        <p:spPr>
          <a:xfrm>
            <a:off x="517869" y="2115369"/>
            <a:ext cx="4032503" cy="308268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3D2CB6-780A-643F-4DB9-BBBE012DCF5B}"/>
              </a:ext>
            </a:extLst>
          </p:cNvPr>
          <p:cNvSpPr txBox="1"/>
          <p:nvPr/>
        </p:nvSpPr>
        <p:spPr>
          <a:xfrm>
            <a:off x="5067066" y="659484"/>
            <a:ext cx="6616285" cy="61813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3500" b="1" err="1">
                <a:solidFill>
                  <a:srgbClr val="FF0000"/>
                </a:solidFill>
              </a:rPr>
              <a:t>Meccanismi</a:t>
            </a:r>
            <a:r>
              <a:rPr lang="en-US" sz="3500" b="1" dirty="0">
                <a:solidFill>
                  <a:srgbClr val="FF0000"/>
                </a:solidFill>
              </a:rPr>
              <a:t> di </a:t>
            </a:r>
            <a:r>
              <a:rPr lang="en-US" sz="3500" b="1" err="1">
                <a:solidFill>
                  <a:srgbClr val="FF0000"/>
                </a:solidFill>
              </a:rPr>
              <a:t>diffusione</a:t>
            </a:r>
            <a:r>
              <a:rPr lang="en-US" sz="3500" b="1" dirty="0">
                <a:solidFill>
                  <a:srgbClr val="FF0000"/>
                </a:solidFill>
              </a:rPr>
              <a:t> online</a:t>
            </a:r>
            <a:endParaRPr lang="en-US" sz="35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600" dirty="0"/>
              <a:t>Il </a:t>
            </a:r>
            <a:r>
              <a:rPr lang="en-US" sz="2600" dirty="0" err="1"/>
              <a:t>cyberbullismo</a:t>
            </a:r>
            <a:r>
              <a:rPr lang="en-US" sz="2600" dirty="0"/>
              <a:t> </a:t>
            </a:r>
            <a:r>
              <a:rPr lang="en-US" sz="2600" dirty="0" err="1"/>
              <a:t>si</a:t>
            </a:r>
            <a:r>
              <a:rPr lang="en-US" sz="2600" dirty="0"/>
              <a:t> </a:t>
            </a:r>
            <a:r>
              <a:rPr lang="en-US" sz="2600" dirty="0" err="1"/>
              <a:t>propaga</a:t>
            </a:r>
            <a:r>
              <a:rPr lang="en-US" sz="2600" dirty="0"/>
              <a:t> </a:t>
            </a:r>
            <a:r>
              <a:rPr lang="en-US" sz="2600" dirty="0" err="1"/>
              <a:t>principalmente</a:t>
            </a:r>
            <a:r>
              <a:rPr lang="en-US" sz="2600" dirty="0"/>
              <a:t> </a:t>
            </a:r>
            <a:r>
              <a:rPr lang="en-US" sz="2600" dirty="0" err="1"/>
              <a:t>attraverso</a:t>
            </a:r>
            <a:r>
              <a:rPr lang="en-US" sz="2600" dirty="0"/>
              <a:t> </a:t>
            </a:r>
            <a:r>
              <a:rPr lang="en-US" sz="2600" dirty="0" err="1"/>
              <a:t>piattaforme</a:t>
            </a:r>
            <a:r>
              <a:rPr lang="en-US" sz="2600" dirty="0"/>
              <a:t> </a:t>
            </a:r>
            <a:r>
              <a:rPr lang="en-US" sz="2600" dirty="0" err="1"/>
              <a:t>digitali</a:t>
            </a:r>
            <a:r>
              <a:rPr lang="en-US" sz="2600" dirty="0"/>
              <a:t>, </a:t>
            </a:r>
            <a:r>
              <a:rPr lang="en-US" sz="2600" dirty="0" err="1"/>
              <a:t>tra</a:t>
            </a:r>
            <a:r>
              <a:rPr lang="en-US" sz="2600" dirty="0"/>
              <a:t> cui: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Social network</a:t>
            </a:r>
            <a:r>
              <a:rPr lang="en-US" sz="2600" dirty="0"/>
              <a:t>: </a:t>
            </a:r>
            <a:r>
              <a:rPr lang="en-US" sz="2600" dirty="0" err="1"/>
              <a:t>luoghi</a:t>
            </a:r>
            <a:r>
              <a:rPr lang="en-US" sz="2600" dirty="0"/>
              <a:t> </a:t>
            </a:r>
            <a:r>
              <a:rPr lang="en-US" sz="2600" dirty="0" err="1"/>
              <a:t>virtuali</a:t>
            </a:r>
            <a:r>
              <a:rPr lang="en-US" sz="2600" dirty="0"/>
              <a:t> </a:t>
            </a:r>
            <a:r>
              <a:rPr lang="en-US" sz="2600" dirty="0" err="1"/>
              <a:t>frequentati</a:t>
            </a:r>
            <a:r>
              <a:rPr lang="en-US" sz="2600" dirty="0"/>
              <a:t> </a:t>
            </a:r>
            <a:r>
              <a:rPr lang="en-US" sz="2600" dirty="0" err="1"/>
              <a:t>quotidianamente</a:t>
            </a:r>
            <a:r>
              <a:rPr lang="en-US" sz="2600" dirty="0"/>
              <a:t> da </a:t>
            </a:r>
            <a:r>
              <a:rPr lang="en-US" sz="2600" dirty="0" err="1"/>
              <a:t>ragazzi</a:t>
            </a:r>
            <a:r>
              <a:rPr lang="en-US" sz="2600" dirty="0"/>
              <a:t> molto </a:t>
            </a:r>
            <a:r>
              <a:rPr lang="en-US" sz="2600" dirty="0" err="1"/>
              <a:t>giovani</a:t>
            </a:r>
            <a:r>
              <a:rPr lang="en-US" sz="2600" dirty="0"/>
              <a:t> (</a:t>
            </a:r>
            <a:r>
              <a:rPr lang="en-US" sz="2600" dirty="0" err="1"/>
              <a:t>dai</a:t>
            </a:r>
            <a:r>
              <a:rPr lang="en-US" sz="2600" dirty="0"/>
              <a:t> 14 in </a:t>
            </a:r>
            <a:r>
              <a:rPr lang="en-US" sz="2600" dirty="0" err="1"/>
              <a:t>sù</a:t>
            </a:r>
            <a:r>
              <a:rPr lang="en-US" sz="2600" dirty="0"/>
              <a:t>) in qui </a:t>
            </a:r>
            <a:r>
              <a:rPr lang="en-US" sz="2600" dirty="0" err="1"/>
              <a:t>postano</a:t>
            </a:r>
            <a:r>
              <a:rPr lang="en-US" sz="2600" dirty="0"/>
              <a:t> </a:t>
            </a:r>
            <a:r>
              <a:rPr lang="en-US" sz="2600" dirty="0" err="1"/>
              <a:t>contenuti</a:t>
            </a:r>
            <a:r>
              <a:rPr lang="en-US" sz="2600" dirty="0"/>
              <a:t> </a:t>
            </a:r>
            <a:r>
              <a:rPr lang="en-US" sz="2600" dirty="0" err="1"/>
              <a:t>offensivi</a:t>
            </a:r>
            <a:r>
              <a:rPr lang="en-US" sz="2600" dirty="0"/>
              <a:t> </a:t>
            </a:r>
            <a:r>
              <a:rPr lang="en-US" sz="2600" dirty="0" err="1"/>
              <a:t>che</a:t>
            </a:r>
            <a:r>
              <a:rPr lang="en-US" sz="2600" dirty="0"/>
              <a:t> </a:t>
            </a:r>
            <a:r>
              <a:rPr lang="en-US" sz="2600" dirty="0" err="1"/>
              <a:t>possono</a:t>
            </a:r>
            <a:r>
              <a:rPr lang="en-US" sz="2600" dirty="0"/>
              <a:t> </a:t>
            </a:r>
            <a:r>
              <a:rPr lang="en-US" sz="2600" dirty="0" err="1"/>
              <a:t>diventare</a:t>
            </a:r>
            <a:r>
              <a:rPr lang="en-US" sz="2600" dirty="0"/>
              <a:t> </a:t>
            </a:r>
            <a:r>
              <a:rPr lang="en-US" sz="2600" dirty="0" err="1"/>
              <a:t>virali</a:t>
            </a:r>
            <a:r>
              <a:rPr lang="en-US" sz="2600" dirty="0"/>
              <a:t> in breve tempo.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App di </a:t>
            </a:r>
            <a:r>
              <a:rPr lang="en-US" sz="2600" b="1" dirty="0" err="1"/>
              <a:t>messaggistica</a:t>
            </a:r>
            <a:r>
              <a:rPr lang="en-US" sz="2600" b="1" dirty="0"/>
              <a:t> </a:t>
            </a:r>
            <a:r>
              <a:rPr lang="en-US" sz="2600" b="1" dirty="0" err="1"/>
              <a:t>istantanea</a:t>
            </a:r>
            <a:r>
              <a:rPr lang="en-US" sz="2600" dirty="0"/>
              <a:t>: </a:t>
            </a:r>
            <a:r>
              <a:rPr lang="en-US" sz="2600" dirty="0" err="1"/>
              <a:t>strumenti</a:t>
            </a:r>
            <a:r>
              <a:rPr lang="en-US" sz="2600" dirty="0"/>
              <a:t> per </a:t>
            </a:r>
            <a:r>
              <a:rPr lang="en-US" sz="2600" dirty="0" err="1"/>
              <a:t>l'invio</a:t>
            </a:r>
            <a:r>
              <a:rPr lang="en-US" sz="2600" dirty="0"/>
              <a:t> </a:t>
            </a:r>
            <a:r>
              <a:rPr lang="en-US" sz="2600" dirty="0" err="1"/>
              <a:t>rapido</a:t>
            </a:r>
            <a:r>
              <a:rPr lang="en-US" sz="2600" dirty="0"/>
              <a:t> di </a:t>
            </a:r>
            <a:r>
              <a:rPr lang="en-US" sz="2600" dirty="0" err="1"/>
              <a:t>messaggi</a:t>
            </a:r>
            <a:r>
              <a:rPr lang="en-US" sz="2600" dirty="0"/>
              <a:t>, </a:t>
            </a:r>
            <a:r>
              <a:rPr lang="en-US" sz="2600" dirty="0" err="1"/>
              <a:t>immagini</a:t>
            </a:r>
            <a:r>
              <a:rPr lang="en-US" sz="2600" dirty="0"/>
              <a:t> o video </a:t>
            </a:r>
            <a:r>
              <a:rPr lang="en-US" sz="2600" dirty="0" err="1"/>
              <a:t>offensivi</a:t>
            </a:r>
            <a:r>
              <a:rPr lang="en-US" sz="2600" dirty="0"/>
              <a:t> Es. </a:t>
            </a:r>
            <a:r>
              <a:rPr lang="en-US" sz="2600" dirty="0" err="1"/>
              <a:t>Whatsapp</a:t>
            </a:r>
            <a:r>
              <a:rPr lang="en-US" sz="2600" dirty="0"/>
              <a:t>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Forum e blog</a:t>
            </a:r>
            <a:r>
              <a:rPr lang="en-US" sz="2600" dirty="0"/>
              <a:t>: </a:t>
            </a:r>
            <a:r>
              <a:rPr lang="en-US" sz="2600" dirty="0" err="1"/>
              <a:t>spazi</a:t>
            </a:r>
            <a:r>
              <a:rPr lang="en-US" sz="2600" dirty="0"/>
              <a:t> dove </a:t>
            </a:r>
            <a:r>
              <a:rPr lang="en-US" sz="2600" dirty="0" err="1"/>
              <a:t>possono</a:t>
            </a:r>
            <a:r>
              <a:rPr lang="en-US" sz="2600" dirty="0"/>
              <a:t> </a:t>
            </a:r>
            <a:r>
              <a:rPr lang="en-US" sz="2600" dirty="0" err="1"/>
              <a:t>essere</a:t>
            </a:r>
            <a:r>
              <a:rPr lang="en-US" sz="2600" dirty="0"/>
              <a:t> </a:t>
            </a:r>
            <a:r>
              <a:rPr lang="en-US" sz="2600" dirty="0" err="1"/>
              <a:t>pubblicati</a:t>
            </a:r>
            <a:r>
              <a:rPr lang="en-US" sz="2600" dirty="0"/>
              <a:t> </a:t>
            </a:r>
            <a:r>
              <a:rPr lang="en-US" sz="2600" dirty="0" err="1"/>
              <a:t>commenti</a:t>
            </a:r>
            <a:r>
              <a:rPr lang="en-US" sz="2600" dirty="0"/>
              <a:t> </a:t>
            </a:r>
            <a:r>
              <a:rPr lang="en-US" sz="2600" dirty="0" err="1"/>
              <a:t>offensivi</a:t>
            </a:r>
            <a:r>
              <a:rPr lang="en-US" sz="2600" dirty="0"/>
              <a:t> o </a:t>
            </a:r>
            <a:r>
              <a:rPr lang="en-US" sz="2600" dirty="0" err="1"/>
              <a:t>informazioni</a:t>
            </a:r>
            <a:r>
              <a:rPr lang="en-US" sz="2600" dirty="0"/>
              <a:t> private. Es. </a:t>
            </a:r>
            <a:r>
              <a:rPr lang="en-US" sz="2600" dirty="0" err="1"/>
              <a:t>Twitter,Telegram</a:t>
            </a:r>
            <a:r>
              <a:rPr lang="en-US" sz="2600" dirty="0"/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37DE48-7152-F64B-B5A8-9AB5CF3E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7067" y="611650"/>
            <a:ext cx="661628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24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magine 3" descr="Il mondo online non è sicuro per le donne – S&amp;D chiede azioni legislative  Ue per combattere la violenza di genere in rete | The Socialists and  Democrats in the European Parliament">
            <a:extLst>
              <a:ext uri="{FF2B5EF4-FFF2-40B4-BE49-F238E27FC236}">
                <a16:creationId xmlns:a16="http://schemas.microsoft.com/office/drawing/2014/main" id="{9CC01396-B8A5-E2E0-7877-AFC85125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68" r="10196" b="2"/>
          <a:stretch/>
        </p:blipFill>
        <p:spPr>
          <a:xfrm>
            <a:off x="517867" y="1714808"/>
            <a:ext cx="4672584" cy="3768343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9ED581-E1DB-1943-7E89-CBC3C8D0E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471" y="-8874"/>
            <a:ext cx="6975131" cy="635487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800" b="1" dirty="0">
                <a:solidFill>
                  <a:srgbClr val="FF0000"/>
                </a:solidFill>
                <a:ea typeface="+mn-lt"/>
                <a:cs typeface="+mn-lt"/>
              </a:rPr>
              <a:t>Strumenti di prevenzione e difesa</a:t>
            </a:r>
            <a:endParaRPr lang="it-IT" sz="2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it-IT" dirty="0">
                <a:ea typeface="+mn-lt"/>
                <a:cs typeface="+mn-lt"/>
              </a:rPr>
              <a:t>Per contrastare il cyberbullismo, è fondamentale adottare una strategia preventiva e difensiva, tra cui:</a:t>
            </a:r>
            <a:endParaRPr lang="it-IT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it-IT" b="1" dirty="0">
                <a:ea typeface="+mn-lt"/>
                <a:cs typeface="+mn-lt"/>
              </a:rPr>
              <a:t>Educazione sui social</a:t>
            </a:r>
            <a:r>
              <a:rPr lang="it-IT" dirty="0">
                <a:ea typeface="+mn-lt"/>
                <a:cs typeface="+mn-lt"/>
              </a:rPr>
              <a:t>: promuovere l'uso consapevole e responsabile delle tecnologie tra i giovani.</a:t>
            </a:r>
            <a:endParaRPr lang="it-IT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it-IT" b="1" dirty="0">
                <a:ea typeface="+mn-lt"/>
                <a:cs typeface="+mn-lt"/>
              </a:rPr>
              <a:t>Programmi scolastici</a:t>
            </a:r>
            <a:r>
              <a:rPr lang="it-IT" dirty="0">
                <a:ea typeface="+mn-lt"/>
                <a:cs typeface="+mn-lt"/>
              </a:rPr>
              <a:t>: integrare nelle scuole iniziative che sensibilizzino gli studenti sui rischi e le conseguenze del cyberbullismo.</a:t>
            </a:r>
            <a:endParaRPr lang="it-IT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it-IT" b="1" dirty="0">
                <a:ea typeface="+mn-lt"/>
                <a:cs typeface="+mn-lt"/>
              </a:rPr>
              <a:t>Supporto emotivo</a:t>
            </a:r>
            <a:r>
              <a:rPr lang="it-IT" dirty="0">
                <a:ea typeface="+mn-lt"/>
                <a:cs typeface="+mn-lt"/>
              </a:rPr>
              <a:t>: parlare di quello che la vittima sta' subendo grazie ad amici o parenti per cercare di risolvere la situazione.</a:t>
            </a:r>
            <a:endParaRPr lang="it-IT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it-IT" b="1" dirty="0">
                <a:ea typeface="+mn-lt"/>
                <a:cs typeface="+mn-lt"/>
              </a:rPr>
              <a:t>Segnalazione</a:t>
            </a:r>
            <a:r>
              <a:rPr lang="it-IT" dirty="0">
                <a:ea typeface="+mn-lt"/>
                <a:cs typeface="+mn-lt"/>
              </a:rPr>
              <a:t>: incoraggiare la vittima per denuncia gli episodi di cyberbullismo alle autorità competenti o alle piattaforme online.</a:t>
            </a:r>
            <a:endParaRPr lang="it-IT" dirty="0"/>
          </a:p>
          <a:p>
            <a:pPr>
              <a:lnSpc>
                <a:spcPct val="100000"/>
              </a:lnSpc>
            </a:pPr>
            <a:endParaRPr lang="it-IT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7258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7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AA194E-4FC7-3FF0-EF90-592A8CC58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056" y="608614"/>
            <a:ext cx="5515893" cy="62303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it-IT" sz="2800" b="1" dirty="0">
                <a:solidFill>
                  <a:srgbClr val="FF0000"/>
                </a:solidFill>
                <a:ea typeface="+mn-lt"/>
                <a:cs typeface="+mn-lt"/>
              </a:rPr>
              <a:t>Aspetti legali e conseguenze</a:t>
            </a:r>
            <a:endParaRPr lang="it-IT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it-IT" sz="2400" dirty="0">
                <a:ea typeface="+mn-lt"/>
                <a:cs typeface="+mn-lt"/>
              </a:rPr>
              <a:t>In Italia, il cyberbullismo è regolamentato dalla Legge n. 71/2017, che definisce il fenomeno e stabilisce misure preventive. Questa legge pone particolare attenzione alla tutela dei minori:</a:t>
            </a:r>
            <a:endParaRPr lang="it-IT" sz="24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it-IT" sz="2400" b="1" dirty="0">
                <a:ea typeface="+mn-lt"/>
                <a:cs typeface="+mn-lt"/>
              </a:rPr>
              <a:t>Obbligo per le scuole</a:t>
            </a:r>
            <a:r>
              <a:rPr lang="it-IT" sz="2400" dirty="0">
                <a:ea typeface="+mn-lt"/>
                <a:cs typeface="+mn-lt"/>
              </a:rPr>
              <a:t>: ogni istituto scolastico deve nominare un referente per le iniziative contro il cyberbullismo.</a:t>
            </a:r>
            <a:endParaRPr lang="it-IT" sz="24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it-IT" sz="2400" b="1" dirty="0">
                <a:ea typeface="+mn-lt"/>
                <a:cs typeface="+mn-lt"/>
              </a:rPr>
              <a:t>Ammonimento</a:t>
            </a:r>
            <a:r>
              <a:rPr lang="it-IT" sz="2400" dirty="0">
                <a:ea typeface="+mn-lt"/>
                <a:cs typeface="+mn-lt"/>
              </a:rPr>
              <a:t>: in questore può convocare il minore responsabile di atti di cyberbullismo.</a:t>
            </a:r>
            <a:endParaRPr lang="it-IT" sz="2400" dirty="0"/>
          </a:p>
          <a:p>
            <a:pPr>
              <a:lnSpc>
                <a:spcPct val="100000"/>
              </a:lnSpc>
            </a:pPr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056" y="559870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Legge del 29 maggio 2017, n. 71 - Benvenuti su Dirittopertutti.net, quando  il Diritto diventa online">
            <a:extLst>
              <a:ext uri="{FF2B5EF4-FFF2-40B4-BE49-F238E27FC236}">
                <a16:creationId xmlns:a16="http://schemas.microsoft.com/office/drawing/2014/main" id="{1A601CA9-54DD-7729-9084-E976A121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24" y="1820530"/>
            <a:ext cx="5112393" cy="28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Immagine 3" descr="TELEFONO AZZURRO: MANIFESTO PER L'INFANZIA E PER L'ADOLESCENZA">
            <a:extLst>
              <a:ext uri="{FF2B5EF4-FFF2-40B4-BE49-F238E27FC236}">
                <a16:creationId xmlns:a16="http://schemas.microsoft.com/office/drawing/2014/main" id="{4D4F7A2C-1A5A-C6F8-0661-4841A364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0" r="1730"/>
          <a:stretch/>
        </p:blipFill>
        <p:spPr>
          <a:xfrm>
            <a:off x="540281" y="1849361"/>
            <a:ext cx="5020054" cy="3510525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BD30A5-3FCF-9280-6414-C62A9103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9879" y="662398"/>
            <a:ext cx="5564250" cy="618786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it-IT" sz="3000" b="1" dirty="0">
                <a:solidFill>
                  <a:srgbClr val="FF0000"/>
                </a:solidFill>
                <a:ea typeface="+mn-lt"/>
                <a:cs typeface="+mn-lt"/>
              </a:rPr>
              <a:t>Risorse e supporto disponibile</a:t>
            </a:r>
            <a:endParaRPr lang="it-IT" sz="3000" dirty="0">
              <a:solidFill>
                <a:srgbClr val="FF0000"/>
              </a:solidFill>
            </a:endParaRPr>
          </a:p>
          <a:p>
            <a:r>
              <a:rPr lang="it-IT" sz="2400" dirty="0">
                <a:ea typeface="+mn-lt"/>
                <a:cs typeface="+mn-lt"/>
              </a:rPr>
              <a:t>Per affrontare il cyberbullismo, sono disponibili diverse risorse e servizi di supporto:</a:t>
            </a:r>
            <a:endParaRPr lang="it-IT" sz="2400"/>
          </a:p>
          <a:p>
            <a:pPr marL="285750" indent="-285750">
              <a:buFont typeface="Arial"/>
              <a:buChar char="•"/>
            </a:pPr>
            <a:r>
              <a:rPr lang="it-IT" sz="2400" b="1" dirty="0">
                <a:ea typeface="+mn-lt"/>
                <a:cs typeface="+mn-lt"/>
              </a:rPr>
              <a:t>Generazioni Connesse</a:t>
            </a:r>
            <a:r>
              <a:rPr lang="it-IT" sz="2400" dirty="0">
                <a:ea typeface="+mn-lt"/>
                <a:cs typeface="+mn-lt"/>
              </a:rPr>
              <a:t>: un progetto promosso dal Ministero dell'Istruzione che offre linee guida e materiali informativi per studenti.</a:t>
            </a: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b="1" dirty="0">
                <a:ea typeface="+mn-lt"/>
                <a:cs typeface="+mn-lt"/>
              </a:rPr>
              <a:t>Telefono Azzurro</a:t>
            </a:r>
            <a:r>
              <a:rPr lang="it-IT" sz="2400" dirty="0">
                <a:ea typeface="+mn-lt"/>
                <a:cs typeface="+mn-lt"/>
              </a:rPr>
              <a:t>: fornisce assistenza e consulenza attraverso il numero 1.96.96, attivo 24 ore su 24.</a:t>
            </a:r>
            <a:endParaRPr lang="it-IT" sz="2400"/>
          </a:p>
          <a:p>
            <a:pPr marL="285750" indent="-285750">
              <a:buFont typeface="Arial"/>
              <a:buChar char="•"/>
            </a:pPr>
            <a:r>
              <a:rPr lang="it-IT" sz="2400" b="1" dirty="0">
                <a:ea typeface="+mn-lt"/>
                <a:cs typeface="+mn-lt"/>
              </a:rPr>
              <a:t>Linee guida del Ministero dell'Istruzione</a:t>
            </a:r>
            <a:r>
              <a:rPr lang="it-IT" sz="2400" dirty="0">
                <a:ea typeface="+mn-lt"/>
                <a:cs typeface="+mn-lt"/>
              </a:rPr>
              <a:t>: documenti ufficiali che presentano strategie e protocolli per prevenire e abbattere il cyberbullismo.</a:t>
            </a:r>
            <a:endParaRPr lang="it-IT" sz="2400"/>
          </a:p>
          <a:p>
            <a:endParaRPr lang="it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7DE48-7152-F64B-B5A8-9AB5CF3E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1688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57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D1113D-BA52-ED3C-94AA-13AEC0749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" y="5559"/>
            <a:ext cx="12181740" cy="684269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it-IT"/>
          </a:p>
          <a:p>
            <a:endParaRPr lang="it-IT" dirty="0"/>
          </a:p>
          <a:p>
            <a:pPr algn="ctr"/>
            <a:r>
              <a:rPr lang="it-IT" sz="4400" dirty="0">
                <a:solidFill>
                  <a:srgbClr val="FF0000"/>
                </a:solidFill>
              </a:rPr>
              <a:t>FONTI:</a:t>
            </a:r>
          </a:p>
          <a:p>
            <a:r>
              <a:rPr lang="it-IT" sz="3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Chat GPT</a:t>
            </a:r>
          </a:p>
          <a:p>
            <a:r>
              <a:rPr lang="it-IT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 the </a:t>
            </a:r>
            <a:r>
              <a:rPr lang="it-IT" sz="3600">
                <a:solidFill>
                  <a:schemeClr val="tx1">
                    <a:lumMod val="95000"/>
                    <a:lumOff val="5000"/>
                  </a:schemeClr>
                </a:solidFill>
              </a:rPr>
              <a:t>Children</a:t>
            </a:r>
            <a:endParaRPr lang="it-IT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it-IT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Presidenza del consiglio dei ministri (Legge </a:t>
            </a:r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n. 71/2017)</a:t>
            </a:r>
          </a:p>
          <a:p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Studio Cataldi, il diritto quotidiano</a:t>
            </a:r>
          </a:p>
          <a:p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Insidie Marketing</a:t>
            </a:r>
          </a:p>
        </p:txBody>
      </p:sp>
    </p:spTree>
    <p:extLst>
      <p:ext uri="{BB962C8B-B14F-4D97-AF65-F5344CB8AC3E}">
        <p14:creationId xmlns:p14="http://schemas.microsoft.com/office/powerpoint/2010/main" val="24028055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8" baseType="lpstr">
      <vt:lpstr>GestaltVTI</vt:lpstr>
      <vt:lpstr> Cyberbullismo e Molestie Digitali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182</cp:revision>
  <dcterms:created xsi:type="dcterms:W3CDTF">2025-02-21T18:22:46Z</dcterms:created>
  <dcterms:modified xsi:type="dcterms:W3CDTF">2025-02-22T11:31:02Z</dcterms:modified>
</cp:coreProperties>
</file>